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3" r:id="rId19"/>
    <p:sldId id="274" r:id="rId20"/>
    <p:sldId id="275" r:id="rId21"/>
    <p:sldId id="276" r:id="rId22"/>
    <p:sldId id="279" r:id="rId23"/>
    <p:sldId id="281" r:id="rId24"/>
    <p:sldId id="282" r:id="rId25"/>
    <p:sldId id="283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세잔" initials="세" lastIdx="1" clrIdx="0">
    <p:extLst>
      <p:ext uri="{19B8F6BF-5375-455C-9EA6-DF929625EA0E}">
        <p15:presenceInfo xmlns:p15="http://schemas.microsoft.com/office/powerpoint/2012/main" userId="세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19T16:13:59.553" idx="1">
    <p:pos x="4160" y="854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6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2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19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6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67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9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85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30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4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7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3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97A84-F9D7-40B4-91D9-11484302E4E3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AE2F-7BB1-4ACF-A6A7-B20C1DF2C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33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27599"/>
            <a:ext cx="12192000" cy="1825096"/>
          </a:xfrm>
          <a:effectLst>
            <a:glow>
              <a:schemeClr val="accent1">
                <a:alpha val="40000"/>
              </a:schemeClr>
            </a:glow>
            <a:reflection blurRad="114300" stA="92000" endPos="47000" dir="5400000" sy="-100000" algn="bl" rotWithShape="0"/>
          </a:effectLst>
        </p:spPr>
        <p:txBody>
          <a:bodyPr/>
          <a:lstStyle/>
          <a:p>
            <a:pPr algn="ctr"/>
            <a:r>
              <a:rPr lang="en-US" altLang="ko-KR" dirty="0" smtClean="0">
                <a:pattFill prst="solidDmnd">
                  <a:fgClr>
                    <a:srgbClr val="FF0000"/>
                  </a:fgClr>
                  <a:bgClr>
                    <a:schemeClr val="bg1"/>
                  </a:bgClr>
                </a:pattFill>
                <a:effectLst>
                  <a:reflection blurRad="25400" endPos="0" dist="50800" dir="5400000" sy="-100000" algn="bl" rotWithShape="0"/>
                </a:effectLst>
              </a:rPr>
              <a:t>ORION</a:t>
            </a:r>
            <a:endParaRPr lang="ko-KR" altLang="en-US" dirty="0">
              <a:pattFill prst="solidDmnd">
                <a:fgClr>
                  <a:srgbClr val="FF0000"/>
                </a:fgClr>
                <a:bgClr>
                  <a:schemeClr val="bg1"/>
                </a:bgClr>
              </a:pattFill>
              <a:effectLst>
                <a:reflection blurRad="25400" endPos="0" dist="50800" dir="5400000" sy="-100000" algn="bl" rotWithShape="0"/>
              </a:effectLst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82633" y="6409118"/>
            <a:ext cx="11621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2634" y="6409118"/>
            <a:ext cx="11621192" cy="923330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Arial Unicode MS" panose="020B0604020202020204" pitchFamily="50" charset="-127"/>
              </a:rPr>
              <a:t>ⓒ </a:t>
            </a:r>
            <a:r>
              <a:rPr lang="en-US" altLang="ko-KR" dirty="0">
                <a:latin typeface="+mn-ea"/>
                <a:cs typeface="Arial Unicode MS" panose="020B0604020202020204" pitchFamily="50" charset="-127"/>
              </a:rPr>
              <a:t>2025. </a:t>
            </a:r>
            <a:r>
              <a:rPr lang="en-US" altLang="ko-KR" dirty="0" err="1">
                <a:latin typeface="+mn-ea"/>
                <a:cs typeface="Arial Unicode MS" panose="020B0604020202020204" pitchFamily="50" charset="-127"/>
              </a:rPr>
              <a:t>Jiyoung</a:t>
            </a:r>
            <a:r>
              <a:rPr lang="ko-KR" altLang="en-US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en-US" altLang="ko-KR" dirty="0">
                <a:latin typeface="+mn-ea"/>
                <a:cs typeface="Arial Unicode MS" panose="020B0604020202020204" pitchFamily="50" charset="-127"/>
              </a:rPr>
              <a:t>All rights reserved.</a:t>
            </a:r>
            <a:endParaRPr lang="ko-KR" altLang="en-US" dirty="0">
              <a:latin typeface="+mn-ea"/>
              <a:cs typeface="Arial Unicode MS" panose="020B0604020202020204" pitchFamily="50" charset="-127"/>
            </a:endParaRPr>
          </a:p>
          <a:p>
            <a:pPr algn="ctr"/>
            <a:endParaRPr lang="ko-KR" altLang="en-US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56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img.donga.com/wps/NEWS/IMAGE/2025/04/15/131423912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0" y="1587731"/>
            <a:ext cx="5553765" cy="4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dimg.donga.com/wps/NEWS/IMAGE/2025/04/15/131423910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236" y="1588847"/>
            <a:ext cx="5524006" cy="43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33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age.edaily.co.kr/images/photo/files/NP/S/2025/05/PS250501007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489" y="552903"/>
            <a:ext cx="5286375" cy="583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23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02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시장 분석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93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latin typeface="+mn-ea"/>
                <a:ea typeface="+mn-ea"/>
              </a:rPr>
              <a:t>SWOT :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ORION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2633" y="2735128"/>
          <a:ext cx="11754196" cy="3078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8549">
                  <a:extLst>
                    <a:ext uri="{9D8B030D-6E8A-4147-A177-3AD203B41FA5}">
                      <a16:colId xmlns:a16="http://schemas.microsoft.com/office/drawing/2014/main" val="3048938489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869560504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4164226021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74415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W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eaknesses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hreats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9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강력한 브랜드 인지도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 (</a:t>
                      </a: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초코파이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포카칩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등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해외시장 성공 사례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 (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중국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베트남 등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탄탄한 유통망 및 제조 인프라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지속적인 신제품 개발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제품 포트폴리오 편중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제과 중심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일부 브랜드 이미지 노후화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중국 시장 의존도 높음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건강 간식 등 웰빙 트렌드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K-</a:t>
                      </a: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푸드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한류 열풍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온라인 유통 채널 확대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원자재 가격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물류비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상승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국내외 경쟁 심화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해외 정책 리스크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(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특히 중국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46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29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latin typeface="+mn-ea"/>
                <a:ea typeface="+mn-ea"/>
              </a:rPr>
              <a:t>SWOT : </a:t>
            </a:r>
            <a:r>
              <a:rPr lang="ko-KR" altLang="en-US" dirty="0" smtClean="0">
                <a:latin typeface="+mn-ea"/>
                <a:ea typeface="+mn-ea"/>
              </a:rPr>
              <a:t>롯데제과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2633" y="2735128"/>
          <a:ext cx="11754196" cy="335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8549">
                  <a:extLst>
                    <a:ext uri="{9D8B030D-6E8A-4147-A177-3AD203B41FA5}">
                      <a16:colId xmlns:a16="http://schemas.microsoft.com/office/drawing/2014/main" val="3048938489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869560504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4164226021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74415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W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eaknesses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hreats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9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국내</a:t>
                      </a:r>
                      <a:r>
                        <a:rPr lang="ko-KR" altLang="en-US" sz="1500" baseline="0" dirty="0" smtClean="0">
                          <a:latin typeface="+mn-ea"/>
                          <a:ea typeface="+mn-ea"/>
                        </a:rPr>
                        <a:t> 제과업계 </a:t>
                      </a:r>
                      <a:r>
                        <a:rPr lang="en-US" altLang="ko-KR" sz="1500" baseline="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500" baseline="0" dirty="0" smtClean="0">
                          <a:latin typeface="+mn-ea"/>
                          <a:ea typeface="+mn-ea"/>
                        </a:rPr>
                        <a:t>위의 브랜드 </a:t>
                      </a:r>
                      <a:endParaRPr lang="en-US" altLang="ko-KR" sz="1500" baseline="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500" baseline="0" dirty="0" smtClean="0">
                          <a:latin typeface="+mn-ea"/>
                          <a:ea typeface="+mn-ea"/>
                        </a:rPr>
                        <a:t>  인지도와 시장 점유율</a:t>
                      </a:r>
                      <a:endParaRPr lang="en-US" altLang="ko-KR" sz="1500" baseline="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다양한 제품 포트폴리오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과자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아이스크림 껌 등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강력한 유통망과 롯데 그룹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계열사와의 시너지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오랜 역사와 소비자 신뢰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국내 시장 중심 구조로 인한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baseline="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해외 경쟁력 제한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고정비 부담 빛 원재료 가격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 변동에 취약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혁신적 신제품 출시 속도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부족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건강 간식 및 프리미엄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제품 수요 증가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K-</a:t>
                      </a: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푸드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인기 확산으로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글로벌 진출 기회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온라인 유통 채널 확대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 가능성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국내 소비 트렌드의 빠른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변화 및 경쟁 심화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글로벌 원자재 가격 상승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- ESG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및 친환경 경영 요구 </a:t>
                      </a:r>
                      <a:endParaRPr lang="en-US" altLang="ko-KR" sz="15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증가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46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2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latin typeface="+mn-ea"/>
                <a:ea typeface="+mn-ea"/>
              </a:rPr>
              <a:t>SWOT : </a:t>
            </a:r>
            <a:r>
              <a:rPr lang="ko-KR" altLang="en-US" dirty="0" smtClean="0">
                <a:latin typeface="+mn-ea"/>
                <a:ea typeface="+mn-ea"/>
              </a:rPr>
              <a:t>농심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2633" y="2735128"/>
          <a:ext cx="11754196" cy="335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8549">
                  <a:extLst>
                    <a:ext uri="{9D8B030D-6E8A-4147-A177-3AD203B41FA5}">
                      <a16:colId xmlns:a16="http://schemas.microsoft.com/office/drawing/2014/main" val="3048938489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869560504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4164226021"/>
                    </a:ext>
                  </a:extLst>
                </a:gridCol>
                <a:gridCol w="2938549">
                  <a:extLst>
                    <a:ext uri="{9D8B030D-6E8A-4147-A177-3AD203B41FA5}">
                      <a16:colId xmlns:a16="http://schemas.microsoft.com/office/drawing/2014/main" val="744151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W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eaknesses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O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hreats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9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신라면</a:t>
                      </a:r>
                      <a:r>
                        <a:rPr lang="en-US" altLang="ko-KR" sz="1500" dirty="0" smtClean="0"/>
                        <a:t>‘ </a:t>
                      </a:r>
                      <a:r>
                        <a:rPr lang="ko-KR" altLang="en-US" sz="1500" dirty="0" smtClean="0"/>
                        <a:t>등 대표 브랜드의 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높은 인지도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국내 라면 시장 점유율 </a:t>
                      </a:r>
                      <a:r>
                        <a:rPr lang="en-US" altLang="ko-KR" sz="1500" dirty="0" smtClean="0"/>
                        <a:t>1</a:t>
                      </a:r>
                      <a:r>
                        <a:rPr lang="ko-KR" altLang="en-US" sz="1500" dirty="0" smtClean="0"/>
                        <a:t>위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자체 생산설비 및 물류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</a:t>
                      </a:r>
                      <a:r>
                        <a:rPr lang="ko-KR" altLang="en-US" sz="1500" dirty="0" smtClean="0"/>
                        <a:t> 인프라 보유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해외 시장에서의 브랜드 </a:t>
                      </a:r>
                      <a:endParaRPr lang="en-US" altLang="ko-KR" sz="1500" dirty="0" smtClean="0"/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인지도 확대 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미국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중국 </a:t>
                      </a:r>
                      <a:r>
                        <a:rPr lang="en-US" altLang="ko-KR" sz="1500" dirty="0" smtClean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제품이 </a:t>
                      </a:r>
                      <a:r>
                        <a:rPr lang="ko-KR" altLang="en-US" sz="1500" dirty="0" err="1" smtClean="0"/>
                        <a:t>라면류에</a:t>
                      </a:r>
                      <a:r>
                        <a:rPr lang="ko-KR" altLang="en-US" sz="1500" dirty="0" smtClean="0"/>
                        <a:t> 집중되어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</a:t>
                      </a:r>
                      <a:r>
                        <a:rPr lang="ko-KR" altLang="en-US" sz="1500" dirty="0" smtClean="0"/>
                        <a:t> 있음 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사업 다각화 미흡</a:t>
                      </a:r>
                      <a:r>
                        <a:rPr lang="en-US" altLang="ko-KR" sz="1500" dirty="0" smtClean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고정비 및 원가 상승에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  따른 수익성 부담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국내 시장 성장 정체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K-</a:t>
                      </a:r>
                      <a:r>
                        <a:rPr lang="ko-KR" altLang="en-US" sz="1500" dirty="0" err="1" smtClean="0"/>
                        <a:t>푸드</a:t>
                      </a:r>
                      <a:r>
                        <a:rPr lang="ko-KR" altLang="en-US" sz="1500" dirty="0" smtClean="0"/>
                        <a:t> 열풍과 한류와 인한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   글로벌 시장 확대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비건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웰빙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식품 등 건강식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트렌드 제품 개발 가능성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온라인</a:t>
                      </a:r>
                      <a:r>
                        <a:rPr lang="en-US" altLang="ko-KR" sz="1500" dirty="0" smtClean="0"/>
                        <a:t>/</a:t>
                      </a:r>
                      <a:r>
                        <a:rPr lang="ko-KR" altLang="en-US" sz="1500" dirty="0" smtClean="0"/>
                        <a:t>모바일 식품 구매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시장</a:t>
                      </a:r>
                      <a:r>
                        <a:rPr lang="ko-KR" altLang="en-US" sz="1500" baseline="0" dirty="0" smtClean="0"/>
                        <a:t> 성장</a:t>
                      </a:r>
                      <a:endParaRPr lang="ko-KR" altLang="en-US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글로벌 원재료 가격 및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err="1" smtClean="0"/>
                        <a:t>물류비</a:t>
                      </a:r>
                      <a:r>
                        <a:rPr lang="ko-KR" altLang="en-US" sz="1500" dirty="0" smtClean="0"/>
                        <a:t> 상승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경쟁사의 저가 및 프리미엄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제품 공세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- ESG</a:t>
                      </a:r>
                      <a:r>
                        <a:rPr lang="en-US" altLang="ko-KR" sz="1500" b="1" dirty="0" smtClean="0">
                          <a:cs typeface="Arial Unicode MS" panose="020B0604020202020204" pitchFamily="50" charset="-127"/>
                        </a:rPr>
                        <a:t>· </a:t>
                      </a:r>
                      <a:r>
                        <a:rPr lang="ko-KR" altLang="en-US" sz="1500" b="0" dirty="0" smtClean="0"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환경 규제 강화 및 </a:t>
                      </a:r>
                      <a:endParaRPr lang="en-US" altLang="ko-KR" sz="1500" b="0" dirty="0" smtClean="0">
                        <a:latin typeface="+mn-ea"/>
                        <a:ea typeface="+mn-ea"/>
                        <a:cs typeface="Arial Unicode MS" panose="020B06040202020202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b="0" dirty="0" smtClean="0"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  </a:t>
                      </a:r>
                      <a:r>
                        <a:rPr lang="ko-KR" altLang="en-US" sz="1500" b="0" dirty="0" smtClean="0">
                          <a:latin typeface="+mn-ea"/>
                          <a:ea typeface="+mn-ea"/>
                          <a:cs typeface="Arial Unicode MS" panose="020B0604020202020204" pitchFamily="50" charset="-127"/>
                        </a:rPr>
                        <a:t>이에 따른 비용 증가</a:t>
                      </a:r>
                      <a:endParaRPr lang="ko-KR" altLang="en-US" sz="1500" b="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46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6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>
                <a:latin typeface="+mn-ea"/>
                <a:ea typeface="+mn-ea"/>
              </a:rPr>
              <a:t>SWOT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전략</a:t>
            </a:r>
            <a:endParaRPr lang="ko-KR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1644" y="1834836"/>
            <a:ext cx="112055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u="sng" dirty="0">
                <a:latin typeface="+mn-ea"/>
              </a:rPr>
              <a:t>SO </a:t>
            </a:r>
            <a:r>
              <a:rPr lang="ko-KR" altLang="en-US" b="1" u="sng" dirty="0">
                <a:latin typeface="+mn-ea"/>
              </a:rPr>
              <a:t>전략</a:t>
            </a:r>
            <a:endParaRPr lang="en-US" altLang="ko-KR" b="1" u="sng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글로벌 건강식품 시장의 성장과 온라인 판매 채널 확대를 활용하여 건강 지향적인 제품 라인업을 강화하고</a:t>
            </a:r>
            <a:r>
              <a:rPr lang="en-US" altLang="ko-KR" dirty="0">
                <a:latin typeface="+mn-ea"/>
              </a:rPr>
              <a:t>,</a:t>
            </a:r>
          </a:p>
          <a:p>
            <a:r>
              <a:rPr lang="en-US" altLang="ko-KR" dirty="0">
                <a:latin typeface="+mn-ea"/>
              </a:rPr>
              <a:t>E</a:t>
            </a:r>
            <a:r>
              <a:rPr lang="ko-KR" altLang="en-US" dirty="0" err="1">
                <a:latin typeface="+mn-ea"/>
              </a:rPr>
              <a:t>커머스</a:t>
            </a:r>
            <a:r>
              <a:rPr lang="ko-KR" altLang="en-US" dirty="0">
                <a:latin typeface="+mn-ea"/>
              </a:rPr>
              <a:t> 플랫폼을 통한 판매를 확대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b="1" u="sng" dirty="0">
                <a:latin typeface="+mn-ea"/>
              </a:rPr>
              <a:t>ST </a:t>
            </a:r>
            <a:r>
              <a:rPr lang="ko-KR" altLang="en-US" b="1" u="sng" dirty="0">
                <a:latin typeface="+mn-ea"/>
              </a:rPr>
              <a:t>전략</a:t>
            </a:r>
            <a:endParaRPr lang="en-US" altLang="ko-KR" b="1" u="sng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강력한 브랜드 인지도를 바탕으로 경쟁 심화에 대응하고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글로벌 경기 불확실성에 대비한 가격 전략을 수립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b="1" u="sng" dirty="0">
                <a:latin typeface="+mn-ea"/>
              </a:rPr>
              <a:t>WO </a:t>
            </a:r>
            <a:r>
              <a:rPr lang="ko-KR" altLang="en-US" b="1" u="sng" dirty="0">
                <a:latin typeface="+mn-ea"/>
              </a:rPr>
              <a:t>전략</a:t>
            </a:r>
            <a:endParaRPr lang="en-US" altLang="ko-KR" b="1" u="sng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국내 시장 의존도를 낮추기 위해 해외 진출을 확대하고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건강 지향적인 소비 트렌드에 대흥하기 위해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제품 개발에 </a:t>
            </a:r>
            <a:r>
              <a:rPr lang="ko-KR" altLang="en-US" dirty="0" err="1">
                <a:latin typeface="+mn-ea"/>
              </a:rPr>
              <a:t>투자해야함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b="1" u="sng" dirty="0">
                <a:latin typeface="+mn-ea"/>
              </a:rPr>
              <a:t>WT </a:t>
            </a:r>
            <a:r>
              <a:rPr lang="ko-KR" altLang="en-US" b="1" u="sng" dirty="0">
                <a:latin typeface="+mn-ea"/>
              </a:rPr>
              <a:t>전략</a:t>
            </a:r>
            <a:endParaRPr lang="en-US" altLang="ko-KR" b="1" u="sng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원자재 가격 변동성과 </a:t>
            </a:r>
            <a:r>
              <a:rPr lang="ko-KR" altLang="en-US" dirty="0" err="1">
                <a:latin typeface="+mn-ea"/>
              </a:rPr>
              <a:t>공급망</a:t>
            </a:r>
            <a:r>
              <a:rPr lang="ko-KR" altLang="en-US" dirty="0">
                <a:latin typeface="+mn-ea"/>
              </a:rPr>
              <a:t> 불안정에 대응하기 위해 원가 절감 및 </a:t>
            </a:r>
            <a:r>
              <a:rPr lang="ko-KR" altLang="en-US" dirty="0" err="1">
                <a:latin typeface="+mn-ea"/>
              </a:rPr>
              <a:t>공급망</a:t>
            </a:r>
            <a:r>
              <a:rPr lang="ko-KR" altLang="en-US" dirty="0">
                <a:latin typeface="+mn-ea"/>
              </a:rPr>
              <a:t> 다변화를 추진해야함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u="sng" dirty="0">
                <a:latin typeface="+mn-ea"/>
              </a:rPr>
              <a:t>이러한 전략을 오리온은 변화하는 시장 환경에 유연하게 대응하고</a:t>
            </a:r>
            <a:r>
              <a:rPr lang="en-US" altLang="ko-KR" u="sng" dirty="0">
                <a:latin typeface="+mn-ea"/>
              </a:rPr>
              <a:t>, </a:t>
            </a:r>
            <a:r>
              <a:rPr lang="ko-KR" altLang="en-US" u="sng" dirty="0">
                <a:latin typeface="+mn-ea"/>
              </a:rPr>
              <a:t>지속 가능한 성장을 이룰 수 있음</a:t>
            </a:r>
            <a:r>
              <a:rPr lang="en-US" altLang="ko-KR" u="sng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6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03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사용자 분석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98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dirty="0" smtClean="0">
                <a:latin typeface="+mn-ea"/>
                <a:ea typeface="+mn-ea"/>
              </a:rPr>
              <a:t>사용자 여정 지도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95868" y="2119743"/>
            <a:ext cx="90778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795868" y="2904646"/>
            <a:ext cx="90778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795868" y="3684152"/>
            <a:ext cx="90778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4045" y="1842744"/>
            <a:ext cx="4758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+mn-ea"/>
              </a:rPr>
              <a:t>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4044" y="2598691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+mn-ea"/>
              </a:rPr>
              <a:t>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4044" y="3407153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+mn-ea"/>
              </a:rPr>
              <a:t>🙁</a:t>
            </a:r>
          </a:p>
        </p:txBody>
      </p:sp>
      <p:cxnSp>
        <p:nvCxnSpPr>
          <p:cNvPr id="33" name="직선 화살표 연결선 32"/>
          <p:cNvCxnSpPr>
            <a:endCxn id="21" idx="2"/>
          </p:cNvCxnSpPr>
          <p:nvPr/>
        </p:nvCxnSpPr>
        <p:spPr>
          <a:xfrm flipV="1">
            <a:off x="2047884" y="2110393"/>
            <a:ext cx="1742613" cy="789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5" idx="3"/>
            <a:endCxn id="8" idx="1"/>
          </p:cNvCxnSpPr>
          <p:nvPr/>
        </p:nvCxnSpPr>
        <p:spPr>
          <a:xfrm flipV="1">
            <a:off x="4973025" y="2745621"/>
            <a:ext cx="1863979" cy="822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9" idx="3"/>
            <a:endCxn id="43" idx="1"/>
          </p:cNvCxnSpPr>
          <p:nvPr/>
        </p:nvCxnSpPr>
        <p:spPr>
          <a:xfrm>
            <a:off x="9171014" y="2743827"/>
            <a:ext cx="818182" cy="798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65967"/>
              </p:ext>
            </p:extLst>
          </p:nvPr>
        </p:nvGraphicFramePr>
        <p:xfrm>
          <a:off x="1161975" y="4168467"/>
          <a:ext cx="10000211" cy="2570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7654">
                  <a:extLst>
                    <a:ext uri="{9D8B030D-6E8A-4147-A177-3AD203B41FA5}">
                      <a16:colId xmlns:a16="http://schemas.microsoft.com/office/drawing/2014/main" val="886501839"/>
                    </a:ext>
                  </a:extLst>
                </a:gridCol>
                <a:gridCol w="2429628">
                  <a:extLst>
                    <a:ext uri="{9D8B030D-6E8A-4147-A177-3AD203B41FA5}">
                      <a16:colId xmlns:a16="http://schemas.microsoft.com/office/drawing/2014/main" val="1692496890"/>
                    </a:ext>
                  </a:extLst>
                </a:gridCol>
                <a:gridCol w="2380333">
                  <a:extLst>
                    <a:ext uri="{9D8B030D-6E8A-4147-A177-3AD203B41FA5}">
                      <a16:colId xmlns:a16="http://schemas.microsoft.com/office/drawing/2014/main" val="1038164327"/>
                    </a:ext>
                  </a:extLst>
                </a:gridCol>
                <a:gridCol w="2922596">
                  <a:extLst>
                    <a:ext uri="{9D8B030D-6E8A-4147-A177-3AD203B41FA5}">
                      <a16:colId xmlns:a16="http://schemas.microsoft.com/office/drawing/2014/main" val="105643426"/>
                    </a:ext>
                  </a:extLst>
                </a:gridCol>
              </a:tblGrid>
              <a:tr h="344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상황 및 동기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첫인상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📈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IR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정보 접근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🌐 글로벌 사업 및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ESG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정보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784655"/>
                  </a:ext>
                </a:extLst>
              </a:tr>
              <a:tr h="1897649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최근 오리온의 실적이 좋아졌다는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 뉴스를 보고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관심 생김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식품 산업 전반적으로 안정적이란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생각에 장기 투자 고려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재무제표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배당 정보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글로벌 사업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현황 확인 위해 홈페이지 접속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디자인은 깔끔하고 신뢰감 있음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그러나 메인 화면은 다소 브랜드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홍보 중심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투자자용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정보가 바로 눈에 띄지 않음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메뉴가 숨겨져 있어 찾기까지 시간이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걸림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연간 보고서와 실적 발표 자료는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상세하고 정돈돼 있어 만족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PDF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파일 형태가 많아서 모바일에선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불편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데스크탑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환경에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최적화됨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배당금 관련 정보는 더 직관적으로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정리되어 있으면 좋겠음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글로벌 진출에 대한 뉴스는 있지만 구체적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데이터 부족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• ESG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관련 자료는 있음에도 다소 추상적이고 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실질 정보가 약함</a:t>
                      </a:r>
                    </a:p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5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784087" y="2530098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+mn-ea"/>
              </a:rPr>
              <a:t>🙂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31879" y="336844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+mn-ea"/>
              </a:rPr>
              <a:t>🙁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37004" y="2545566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+mn-ea"/>
              </a:rPr>
              <a:t>🙂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569924" y="171028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+mn-ea"/>
              </a:rPr>
              <a:t>😄</a:t>
            </a:r>
            <a:endParaRPr lang="ko-KR" altLang="en-US" sz="2000" dirty="0"/>
          </a:p>
        </p:txBody>
      </p:sp>
      <p:cxnSp>
        <p:nvCxnSpPr>
          <p:cNvPr id="27" name="직선 화살표 연결선 26"/>
          <p:cNvCxnSpPr>
            <a:stCxn id="21" idx="2"/>
            <a:endCxn id="5" idx="1"/>
          </p:cNvCxnSpPr>
          <p:nvPr/>
        </p:nvCxnSpPr>
        <p:spPr>
          <a:xfrm>
            <a:off x="3790497" y="2110393"/>
            <a:ext cx="741382" cy="1458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8" idx="3"/>
            <a:endCxn id="39" idx="1"/>
          </p:cNvCxnSpPr>
          <p:nvPr/>
        </p:nvCxnSpPr>
        <p:spPr>
          <a:xfrm flipV="1">
            <a:off x="7278150" y="2743827"/>
            <a:ext cx="1451718" cy="17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8729868" y="25437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+mn-ea"/>
              </a:rPr>
              <a:t>🙂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989196" y="334227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+mn-ea"/>
              </a:rPr>
              <a:t>🙁</a:t>
            </a:r>
          </a:p>
        </p:txBody>
      </p:sp>
    </p:spTree>
    <p:extLst>
      <p:ext uri="{BB962C8B-B14F-4D97-AF65-F5344CB8AC3E}">
        <p14:creationId xmlns:p14="http://schemas.microsoft.com/office/powerpoint/2010/main" val="19066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PERSONA 1</a:t>
            </a:r>
            <a:endParaRPr lang="ko-KR" altLang="en-US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818" y="1996297"/>
            <a:ext cx="734568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주요 관심사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아이가 좋아할 건강한 간식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성분 정보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유통기한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성격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내 입에 들어가는 건 상관 없지만 우리 애기는 안돼 </a:t>
            </a:r>
            <a:r>
              <a:rPr lang="en-US" altLang="ko-KR" dirty="0" smtClean="0">
                <a:latin typeface="+mn-ea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디지털 행동 </a:t>
            </a:r>
            <a:r>
              <a:rPr lang="en-US" altLang="ko-KR" dirty="0">
                <a:latin typeface="+mn-ea"/>
              </a:rPr>
              <a:t>: PC</a:t>
            </a:r>
            <a:r>
              <a:rPr lang="ko-KR" altLang="en-US" dirty="0">
                <a:latin typeface="+mn-ea"/>
              </a:rPr>
              <a:t>와 모바일 병행 사용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육아 커뮤니티 </a:t>
            </a:r>
            <a:r>
              <a:rPr lang="ko-KR" altLang="en-US" dirty="0" smtClean="0">
                <a:latin typeface="+mn-ea"/>
              </a:rPr>
              <a:t>참여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동기 </a:t>
            </a:r>
            <a:r>
              <a:rPr lang="en-US" altLang="ko-KR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</a:t>
            </a:r>
            <a:r>
              <a:rPr lang="ko-KR" altLang="en-US" dirty="0" smtClean="0">
                <a:latin typeface="+mn-ea"/>
              </a:rPr>
              <a:t>제품 원재료 및 알레르기 정보 확인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</a:t>
            </a:r>
            <a:r>
              <a:rPr lang="ko-KR" altLang="en-US" dirty="0" smtClean="0">
                <a:latin typeface="+mn-ea"/>
              </a:rPr>
              <a:t>어린이용 제품 카테고리 탐색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</a:t>
            </a:r>
            <a:r>
              <a:rPr lang="ko-KR" altLang="en-US" dirty="0" smtClean="0">
                <a:latin typeface="+mn-ea"/>
              </a:rPr>
              <a:t>고객센터 문의 및 제품 후기 열람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latin typeface="+mn-ea"/>
              </a:rPr>
              <a:t>니즈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 </a:t>
            </a:r>
            <a:r>
              <a:rPr lang="ko-KR" altLang="en-US" dirty="0" smtClean="0">
                <a:latin typeface="+mn-ea"/>
              </a:rPr>
              <a:t>건강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안전 관련 정보 강조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 </a:t>
            </a:r>
            <a:r>
              <a:rPr lang="ko-KR" altLang="en-US" dirty="0" smtClean="0">
                <a:latin typeface="+mn-ea"/>
              </a:rPr>
              <a:t>제품 </a:t>
            </a:r>
            <a:r>
              <a:rPr lang="ko-KR" altLang="en-US" dirty="0" err="1" smtClean="0">
                <a:latin typeface="+mn-ea"/>
              </a:rPr>
              <a:t>필터링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연령별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성분별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 </a:t>
            </a:r>
            <a:r>
              <a:rPr lang="ko-KR" altLang="en-US" dirty="0" smtClean="0">
                <a:latin typeface="+mn-ea"/>
              </a:rPr>
              <a:t>쉽게 접근 가능한 고객상담 채널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9395" y="5403273"/>
            <a:ext cx="155363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이름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박은영</a:t>
            </a:r>
            <a:endParaRPr lang="en-US" altLang="ko-KR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나이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b="1" dirty="0" smtClean="0">
                <a:latin typeface="+mn-ea"/>
              </a:rPr>
              <a:t>37</a:t>
            </a:r>
            <a:r>
              <a:rPr lang="ko-KR" altLang="en-US" b="1" dirty="0" smtClean="0">
                <a:latin typeface="+mn-ea"/>
              </a:rPr>
              <a:t>세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직업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주부</a:t>
            </a:r>
            <a:endParaRPr lang="en-US" altLang="ko-KR" b="1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76" y="1024542"/>
            <a:ext cx="2769524" cy="41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53643" y="1130531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+mn-ea"/>
              </a:rPr>
              <a:t>CONTENTS</a:t>
            </a:r>
            <a:endParaRPr lang="ko-KR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338" y="2011682"/>
            <a:ext cx="24256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01 </a:t>
            </a:r>
            <a:r>
              <a:rPr lang="ko-KR" altLang="en-US" dirty="0" smtClean="0">
                <a:latin typeface="+mn-ea"/>
              </a:rPr>
              <a:t>기업 소개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오리온의 비전과 가치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산업 특성 및 주요 특징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ORION </a:t>
            </a:r>
            <a:r>
              <a:rPr lang="ko-KR" altLang="en-US" sz="1500" dirty="0" smtClean="0">
                <a:latin typeface="+mn-ea"/>
              </a:rPr>
              <a:t>사이트의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문제점</a:t>
            </a:r>
            <a:endParaRPr lang="ko-KR" altLang="en-US" sz="15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9202" y="2011682"/>
            <a:ext cx="15247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02 </a:t>
            </a:r>
            <a:r>
              <a:rPr lang="ko-KR" altLang="en-US" dirty="0" smtClean="0">
                <a:latin typeface="+mn-ea"/>
              </a:rPr>
              <a:t>시장 분석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자사 </a:t>
            </a:r>
            <a:r>
              <a:rPr lang="en-US" altLang="ko-KR" sz="1500" dirty="0" smtClean="0">
                <a:latin typeface="+mn-ea"/>
              </a:rPr>
              <a:t>SWOT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경쟁사 </a:t>
            </a:r>
            <a:r>
              <a:rPr lang="en-US" altLang="ko-KR" sz="1500" dirty="0" smtClean="0">
                <a:latin typeface="+mn-ea"/>
              </a:rPr>
              <a:t>SWOT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SWOT </a:t>
            </a:r>
            <a:r>
              <a:rPr lang="ko-KR" altLang="en-US" sz="1500" dirty="0" smtClean="0">
                <a:latin typeface="+mn-ea"/>
              </a:rPr>
              <a:t>전략</a:t>
            </a:r>
            <a:endParaRPr lang="ko-KR" altLang="en-US" sz="15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78178" y="2011682"/>
            <a:ext cx="21174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03 </a:t>
            </a:r>
            <a:r>
              <a:rPr lang="ko-KR" altLang="en-US" dirty="0" smtClean="0">
                <a:latin typeface="+mn-ea"/>
              </a:rPr>
              <a:t>사용자 분석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사용자 여정 지도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페르소나</a:t>
            </a:r>
            <a:endParaRPr lang="en-US" altLang="ko-KR" sz="15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  <a:r>
              <a:rPr lang="ko-KR" altLang="en-US" sz="1500" dirty="0" smtClean="0">
                <a:latin typeface="+mn-ea"/>
              </a:rPr>
              <a:t>분석 결과</a:t>
            </a:r>
            <a:endParaRPr lang="ko-KR" altLang="en-US" sz="15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239807" y="2019997"/>
            <a:ext cx="28621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04 </a:t>
            </a:r>
            <a:r>
              <a:rPr lang="ko-KR" altLang="en-US" dirty="0" smtClean="0">
                <a:latin typeface="+mn-ea"/>
              </a:rPr>
              <a:t>컨셉 설정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 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latin typeface="+mn-ea"/>
              </a:rPr>
              <a:t>-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947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PERSONA 2</a:t>
            </a:r>
            <a:endParaRPr lang="ko-KR" altLang="en-US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818" y="1996297"/>
            <a:ext cx="734568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주요 관심사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수출용 인기 제품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글로벌 브랜드 가치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파트너십 제안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성격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트렌드에 민감하며 집요한 면이 있음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디지털 행동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다국어 콘텐츠 중시</a:t>
            </a:r>
            <a:r>
              <a:rPr lang="en-US" altLang="ko-KR" dirty="0">
                <a:latin typeface="+mn-ea"/>
              </a:rPr>
              <a:t>, PC </a:t>
            </a:r>
            <a:r>
              <a:rPr lang="ko-KR" altLang="en-US" dirty="0">
                <a:latin typeface="+mn-ea"/>
              </a:rPr>
              <a:t>기반 </a:t>
            </a:r>
            <a:r>
              <a:rPr lang="ko-KR" altLang="en-US" dirty="0" smtClean="0">
                <a:latin typeface="+mn-ea"/>
              </a:rPr>
              <a:t>접속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동기 </a:t>
            </a:r>
            <a:r>
              <a:rPr lang="en-US" altLang="ko-KR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</a:t>
            </a:r>
            <a:r>
              <a:rPr lang="ko-KR" altLang="en-US" dirty="0" smtClean="0">
                <a:latin typeface="+mn-ea"/>
              </a:rPr>
              <a:t>해외 수출 </a:t>
            </a:r>
            <a:r>
              <a:rPr lang="ko-KR" altLang="en-US" dirty="0" err="1" smtClean="0">
                <a:latin typeface="+mn-ea"/>
              </a:rPr>
              <a:t>제품군</a:t>
            </a:r>
            <a:r>
              <a:rPr lang="ko-KR" altLang="en-US" dirty="0" smtClean="0">
                <a:latin typeface="+mn-ea"/>
              </a:rPr>
              <a:t> 정보 확인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</a:t>
            </a:r>
            <a:r>
              <a:rPr lang="ko-KR" altLang="en-US" dirty="0" smtClean="0">
                <a:latin typeface="+mn-ea"/>
              </a:rPr>
              <a:t>기업 소개 및 브랜드 스토리 열람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B2B </a:t>
            </a:r>
            <a:r>
              <a:rPr lang="ko-KR" altLang="en-US" dirty="0" smtClean="0">
                <a:latin typeface="+mn-ea"/>
              </a:rPr>
              <a:t>제휴 문의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latin typeface="+mn-ea"/>
              </a:rPr>
              <a:t>니즈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    -  </a:t>
            </a:r>
            <a:r>
              <a:rPr lang="ko-KR" altLang="en-US" dirty="0" smtClean="0">
                <a:latin typeface="+mn-ea"/>
              </a:rPr>
              <a:t>글로벌 브랜드 소개 섹션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 </a:t>
            </a:r>
            <a:r>
              <a:rPr lang="ko-KR" altLang="en-US" dirty="0" smtClean="0">
                <a:latin typeface="+mn-ea"/>
              </a:rPr>
              <a:t>중문 페이지 제공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    -  </a:t>
            </a:r>
            <a:r>
              <a:rPr lang="ko-KR" altLang="en-US" dirty="0" smtClean="0">
                <a:latin typeface="+mn-ea"/>
              </a:rPr>
              <a:t>빠른 비즈니스 문의 채널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2047" y="5029201"/>
            <a:ext cx="3655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이름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b="1" dirty="0" smtClean="0">
                <a:latin typeface="+mn-ea"/>
              </a:rPr>
              <a:t>David </a:t>
            </a:r>
            <a:r>
              <a:rPr lang="en-US" altLang="ko-KR" b="1" dirty="0" err="1" smtClean="0">
                <a:latin typeface="+mn-ea"/>
              </a:rPr>
              <a:t>chen</a:t>
            </a:r>
            <a:endParaRPr lang="en-US" altLang="ko-KR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나이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b="1" dirty="0" smtClean="0">
                <a:latin typeface="+mn-ea"/>
              </a:rPr>
              <a:t>41</a:t>
            </a:r>
            <a:r>
              <a:rPr lang="ko-KR" altLang="en-US" b="1" dirty="0" smtClean="0">
                <a:latin typeface="+mn-ea"/>
              </a:rPr>
              <a:t>세</a:t>
            </a:r>
            <a:endParaRPr lang="en-US" altLang="ko-KR" b="1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국적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거주지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그리스</a:t>
            </a:r>
            <a:r>
              <a:rPr lang="en-US" altLang="ko-KR" b="1" dirty="0" smtClean="0">
                <a:latin typeface="+mn-ea"/>
              </a:rPr>
              <a:t>/</a:t>
            </a:r>
            <a:r>
              <a:rPr lang="ko-KR" altLang="en-US" b="1" dirty="0" smtClean="0">
                <a:latin typeface="+mn-ea"/>
              </a:rPr>
              <a:t>중국 상하이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직업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식품 유통업체 </a:t>
            </a:r>
            <a:r>
              <a:rPr lang="en-US" altLang="ko-KR" b="1" dirty="0" smtClean="0">
                <a:latin typeface="+mn-ea"/>
              </a:rPr>
              <a:t>MD</a:t>
            </a:r>
            <a:endParaRPr lang="en-US" altLang="ko-KR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01683"/>
            <a:ext cx="2646218" cy="396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분석 결과 </a:t>
            </a:r>
            <a:endParaRPr lang="ko-KR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17626"/>
              </p:ext>
            </p:extLst>
          </p:nvPr>
        </p:nvGraphicFramePr>
        <p:xfrm>
          <a:off x="2214880" y="1685167"/>
          <a:ext cx="8128000" cy="32334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064025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3741625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이용</a:t>
                      </a:r>
                      <a:r>
                        <a:rPr lang="ko-KR" altLang="en-US" baseline="0" dirty="0" smtClean="0"/>
                        <a:t> 후 후기 및 개선 아이디어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73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👍 좋았던 점</a:t>
                      </a:r>
                      <a:endParaRPr lang="ko-KR" altLang="en-US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👎 아쉬운 점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7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• </a:t>
                      </a:r>
                      <a:r>
                        <a:rPr lang="ko-KR" altLang="en-US" sz="1500" dirty="0" smtClean="0"/>
                        <a:t>공식 자료 제공이 믿음직하고</a:t>
                      </a:r>
                      <a:r>
                        <a:rPr lang="en-US" altLang="ko-KR" sz="1500" dirty="0" smtClean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  데이터의 신뢰도가 높음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• </a:t>
                      </a:r>
                      <a:r>
                        <a:rPr lang="ko-KR" altLang="en-US" sz="1500" dirty="0" smtClean="0"/>
                        <a:t>회사 연혁과 철학 소개는 잘 구성돼 있어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  기업의 안정감 느껴짐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• IR </a:t>
                      </a:r>
                      <a:r>
                        <a:rPr lang="ko-KR" altLang="en-US" sz="1500" dirty="0" smtClean="0"/>
                        <a:t>관련 정보 접근 경로가 불편</a:t>
                      </a:r>
                      <a:r>
                        <a:rPr lang="en-US" altLang="ko-KR" sz="1500" dirty="0" smtClean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500" dirty="0" smtClean="0"/>
                        <a:t>  한눈에 보는 대시보드가 없어서 번거로움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• </a:t>
                      </a:r>
                      <a:r>
                        <a:rPr lang="ko-KR" altLang="en-US" sz="1500" dirty="0" smtClean="0"/>
                        <a:t>배당 </a:t>
                      </a:r>
                      <a:r>
                        <a:rPr lang="ko-KR" altLang="en-US" sz="1500" dirty="0" err="1" smtClean="0"/>
                        <a:t>히스토리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주가 추이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타사 대비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비교 그래프 있으면 더 좋겠음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• ESG </a:t>
                      </a:r>
                      <a:r>
                        <a:rPr lang="ko-KR" altLang="en-US" sz="1500" dirty="0" smtClean="0"/>
                        <a:t>활동이 </a:t>
                      </a:r>
                      <a:r>
                        <a:rPr lang="ko-KR" altLang="en-US" sz="1500" dirty="0" err="1" smtClean="0"/>
                        <a:t>실질성과</a:t>
                      </a:r>
                      <a:r>
                        <a:rPr lang="ko-KR" altLang="en-US" sz="1500" dirty="0" smtClean="0"/>
                        <a:t> 연결된 구체 사례 </a:t>
                      </a:r>
                      <a:endParaRPr lang="en-US" altLang="ko-KR" sz="15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/>
                        <a:t>  </a:t>
                      </a:r>
                      <a:r>
                        <a:rPr lang="ko-KR" altLang="en-US" sz="1500" dirty="0" smtClean="0"/>
                        <a:t>중심으로 보완되면 신뢰도 상승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61485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35008" y="5921250"/>
            <a:ext cx="90877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u="sng" dirty="0">
                <a:latin typeface="+mn-ea"/>
              </a:rPr>
              <a:t>투자자 입장에서는 신뢰성 있는 정보는 만족스럽지만</a:t>
            </a:r>
            <a:r>
              <a:rPr lang="en-US" altLang="ko-KR" sz="1500" u="sng" dirty="0">
                <a:latin typeface="+mn-ea"/>
              </a:rPr>
              <a:t>, </a:t>
            </a:r>
            <a:r>
              <a:rPr lang="ko-KR" altLang="en-US" sz="1500" u="sng" dirty="0">
                <a:latin typeface="+mn-ea"/>
              </a:rPr>
              <a:t>접근성과 데이터 시각화 측면에서 개선이 필요함</a:t>
            </a:r>
            <a:r>
              <a:rPr lang="en-US" altLang="ko-KR" sz="1500" u="sng" dirty="0">
                <a:latin typeface="+mn-ea"/>
              </a:rPr>
              <a:t>.</a:t>
            </a:r>
            <a:endParaRPr lang="ko-KR" altLang="en-US" sz="1500" u="sng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432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04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컨셉 설정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36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solidFill>
                  <a:srgbClr val="FFFF00"/>
                </a:solidFill>
              </a:rPr>
              <a:t/>
            </a:r>
            <a:br>
              <a:rPr lang="en-US" altLang="ko-KR" dirty="0">
                <a:solidFill>
                  <a:srgbClr val="FFFF00"/>
                </a:solidFill>
              </a:rPr>
            </a:br>
            <a:r>
              <a:rPr lang="en-US" altLang="ko-KR" dirty="0">
                <a:solidFill>
                  <a:srgbClr val="FFFF00"/>
                </a:solidFill>
              </a:rPr>
              <a:t>Benchmarking</a:t>
            </a:r>
            <a:endParaRPr lang="ko-KR" altLang="en-US" spc="600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71587" y="2379135"/>
            <a:ext cx="10073649" cy="2327900"/>
            <a:chOff x="1068512" y="1650572"/>
            <a:chExt cx="10578206" cy="2444497"/>
          </a:xfrm>
        </p:grpSpPr>
        <p:sp>
          <p:nvSpPr>
            <p:cNvPr id="9" name="직사각형 8"/>
            <p:cNvSpPr/>
            <p:nvPr/>
          </p:nvSpPr>
          <p:spPr>
            <a:xfrm>
              <a:off x="1068512" y="1650572"/>
              <a:ext cx="10578206" cy="24444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004" b="50478"/>
            <a:stretch/>
          </p:blipFill>
          <p:spPr>
            <a:xfrm>
              <a:off x="4427078" y="2069761"/>
              <a:ext cx="2267184" cy="147059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65" t="42207" r="17466" b="29593"/>
            <a:stretch/>
          </p:blipFill>
          <p:spPr>
            <a:xfrm>
              <a:off x="1276948" y="2041657"/>
              <a:ext cx="1784451" cy="1526803"/>
            </a:xfrm>
            <a:prstGeom prst="rect">
              <a:avLst/>
            </a:prstGeom>
          </p:spPr>
        </p:pic>
        <p:sp>
          <p:nvSpPr>
            <p:cNvPr id="12" name="십자형 11"/>
            <p:cNvSpPr/>
            <p:nvPr/>
          </p:nvSpPr>
          <p:spPr>
            <a:xfrm>
              <a:off x="3351444" y="2481422"/>
              <a:ext cx="657546" cy="647272"/>
            </a:xfrm>
            <a:prstGeom prst="plus">
              <a:avLst>
                <a:gd name="adj" fmla="val 40873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등호 12"/>
            <p:cNvSpPr/>
            <p:nvPr/>
          </p:nvSpPr>
          <p:spPr>
            <a:xfrm>
              <a:off x="6922569" y="2549184"/>
              <a:ext cx="1137372" cy="647272"/>
            </a:xfrm>
            <a:prstGeom prst="mathEqual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Picture 2" descr="https://www.orionworld.com/theme/102114/kr/assets/images/sub/orion/ci_k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1478" y="2549184"/>
              <a:ext cx="3043703" cy="658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6"/>
            <p:cNvSpPr txBox="1"/>
            <p:nvPr/>
          </p:nvSpPr>
          <p:spPr>
            <a:xfrm>
              <a:off x="1878067" y="3569530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지구</a:t>
              </a:r>
              <a:endPara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6" name="TextBox 28"/>
            <p:cNvSpPr txBox="1"/>
            <p:nvPr/>
          </p:nvSpPr>
          <p:spPr>
            <a:xfrm>
              <a:off x="5368951" y="356846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별</a:t>
              </a:r>
              <a:endPara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32079" y="6464993"/>
            <a:ext cx="75392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 smtClean="0"/>
              <a:t>심플하고 직관적인 사용자 인터페이스로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브랜드의 정체성을 명확하게 전달해야 한다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81820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solidFill>
                  <a:srgbClr val="FFFF00"/>
                </a:solidFill>
              </a:rPr>
              <a:t/>
            </a:r>
            <a:br>
              <a:rPr lang="en-US" altLang="ko-KR" dirty="0">
                <a:solidFill>
                  <a:srgbClr val="FFFF00"/>
                </a:solidFill>
              </a:rPr>
            </a:br>
            <a:r>
              <a:rPr lang="en-US" altLang="ko-KR" dirty="0">
                <a:solidFill>
                  <a:srgbClr val="FFFF00"/>
                </a:solidFill>
              </a:rPr>
              <a:t>Benchmarking</a:t>
            </a:r>
            <a:endParaRPr lang="ko-KR" altLang="en-US" spc="600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4895" y="6147674"/>
            <a:ext cx="6795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 smtClean="0"/>
              <a:t>직관적이고 탐색하기 쉬운 구조로 사용자 편의성을 최우선으로 고려한다</a:t>
            </a:r>
            <a:r>
              <a:rPr lang="en-US" altLang="ko-KR" sz="1500" dirty="0" smtClean="0"/>
              <a:t>.</a:t>
            </a:r>
            <a:br>
              <a:rPr lang="en-US" altLang="ko-KR" sz="1500" dirty="0" smtClean="0"/>
            </a:br>
            <a:r>
              <a:rPr lang="ko-KR" altLang="en-US" sz="1500" dirty="0" smtClean="0"/>
              <a:t>오리온의 브랜드 이미지를 명확하게 전달할 수 있는 시각적 요소를 통합한다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pic>
        <p:nvPicPr>
          <p:cNvPr id="1026" name="Picture 2" descr="https://alphabiz.iwinv.biz/news/data/20230412/p1065585653186192_308_th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0" y="744586"/>
            <a:ext cx="513397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경제이슈] 사회적 거리두기로 인한 제과업계 호황...오리온 상반기 영업이익 43.5% 증가 &lt; 기업/벤처 &lt; 경제·사회 &lt; 기사본문 -  (주)라이프타임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95" y="2070848"/>
            <a:ext cx="4592891" cy="252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리온 초콜릿환불, 30년 초코파이 명성에 타격(?) - 민중의소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1" y="3998041"/>
            <a:ext cx="3242368" cy="211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23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>
                <a:solidFill>
                  <a:srgbClr val="FFFF00"/>
                </a:solidFill>
              </a:rPr>
              <a:t/>
            </a:r>
            <a:br>
              <a:rPr lang="en-US" altLang="ko-KR" dirty="0">
                <a:solidFill>
                  <a:srgbClr val="FFFF00"/>
                </a:solidFill>
              </a:rPr>
            </a:br>
            <a:r>
              <a:rPr lang="en-US" altLang="ko-KR" dirty="0">
                <a:solidFill>
                  <a:srgbClr val="FFFF00"/>
                </a:solidFill>
              </a:rPr>
              <a:t>Benchmarking</a:t>
            </a:r>
            <a:endParaRPr lang="ko-KR" altLang="en-US" spc="600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0826" y="5077132"/>
            <a:ext cx="46442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300" dirty="0" smtClean="0"/>
              <a:t>불필요한 사진을 없애고 이벤트</a:t>
            </a:r>
            <a:r>
              <a:rPr lang="en-US" altLang="ko-KR" sz="1300" dirty="0" smtClean="0"/>
              <a:t>/</a:t>
            </a:r>
            <a:r>
              <a:rPr lang="ko-KR" altLang="en-US" sz="1300" dirty="0" smtClean="0"/>
              <a:t>프로모션 광고를 배열한다</a:t>
            </a:r>
            <a:r>
              <a:rPr lang="en-US" altLang="ko-KR" sz="1300" dirty="0" smtClean="0"/>
              <a:t>.</a:t>
            </a:r>
            <a:r>
              <a:rPr lang="ko-KR" altLang="en-US" sz="1300" dirty="0" smtClean="0"/>
              <a:t> </a:t>
            </a:r>
            <a:endParaRPr lang="ko-KR" altLang="en-US" sz="13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00" y="2003368"/>
            <a:ext cx="4601746" cy="2907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55" y="3300154"/>
            <a:ext cx="5388258" cy="9749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69033" y="5077132"/>
            <a:ext cx="62677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300" dirty="0"/>
              <a:t>중문 번역을 추가 시키고 로그인과 고객센터</a:t>
            </a:r>
            <a:r>
              <a:rPr lang="en-US" altLang="ko-KR" sz="1300" dirty="0"/>
              <a:t>, B2B </a:t>
            </a:r>
            <a:r>
              <a:rPr lang="ko-KR" altLang="en-US" sz="1300" dirty="0"/>
              <a:t>제휴 문의 배너를 추가 시킨다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211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497" y="397538"/>
            <a:ext cx="2981325" cy="6162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9090" y="4995949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기존의 로고와 화이트 배경을 살리고</a:t>
            </a:r>
            <a:endParaRPr lang="en-US" altLang="ko-KR" dirty="0" smtClean="0"/>
          </a:p>
          <a:p>
            <a:r>
              <a:rPr lang="ko-KR" altLang="en-US" dirty="0" smtClean="0"/>
              <a:t>연한 그레이 계열을 섞어 차분한 분위기 부여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531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effectLst>
            <a:reflection endPos="0" dist="50800" dir="5400000" sy="-100000" algn="bl" rotWithShape="0"/>
          </a:effectLst>
        </p:spPr>
        <p:txBody>
          <a:bodyPr/>
          <a:lstStyle/>
          <a:p>
            <a:r>
              <a:rPr lang="en-US" altLang="ko-KR" dirty="0" smtClean="0">
                <a:solidFill>
                  <a:srgbClr val="0070C0"/>
                </a:solidFill>
                <a:latin typeface="+mn-ea"/>
                <a:ea typeface="+mn-ea"/>
              </a:rPr>
              <a:t>01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기업 소개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7738" y="6072447"/>
            <a:ext cx="5796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 smtClean="0">
                <a:solidFill>
                  <a:srgbClr val="FF0000"/>
                </a:solidFill>
                <a:latin typeface="+mn-ea"/>
              </a:rPr>
              <a:t>오리온</a:t>
            </a:r>
            <a:r>
              <a:rPr lang="ko-KR" altLang="en-US" sz="1500" dirty="0" smtClean="0">
                <a:latin typeface="+mn-ea"/>
              </a:rPr>
              <a:t>은 </a:t>
            </a:r>
            <a:r>
              <a:rPr lang="en-US" altLang="ko-KR" sz="1500" dirty="0" smtClean="0">
                <a:latin typeface="+mn-ea"/>
              </a:rPr>
              <a:t>1956</a:t>
            </a:r>
            <a:r>
              <a:rPr lang="ko-KR" altLang="en-US" sz="1500" dirty="0" smtClean="0">
                <a:latin typeface="+mn-ea"/>
              </a:rPr>
              <a:t>년에 설립된 대한민국의 대표적인 제과 기업으로</a:t>
            </a:r>
            <a:r>
              <a:rPr lang="en-US" altLang="ko-KR" sz="1500" dirty="0" smtClean="0">
                <a:latin typeface="+mn-ea"/>
              </a:rPr>
              <a:t>, </a:t>
            </a:r>
          </a:p>
          <a:p>
            <a:pPr algn="r"/>
            <a:r>
              <a:rPr lang="ko-KR" altLang="en-US" sz="1500" dirty="0" smtClean="0">
                <a:latin typeface="+mn-ea"/>
              </a:rPr>
              <a:t>다양한 스낵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과자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음료 제품을 생산하는 글로벌 브랜드이다</a:t>
            </a:r>
            <a:r>
              <a:rPr lang="en-US" altLang="ko-KR" sz="1500" dirty="0" smtClean="0">
                <a:latin typeface="+mn-ea"/>
              </a:rPr>
              <a:t>.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58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  <a:ea typeface="+mn-ea"/>
              </a:rPr>
              <a:t>ORION</a:t>
            </a:r>
            <a:r>
              <a:rPr lang="ko-KR" altLang="en-US" dirty="0" smtClean="0">
                <a:latin typeface="+mn-ea"/>
                <a:ea typeface="+mn-ea"/>
              </a:rPr>
              <a:t>의 비전과 가치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74316" y="6041968"/>
            <a:ext cx="101264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 smtClean="0">
                <a:solidFill>
                  <a:srgbClr val="FF0000"/>
                </a:solidFill>
                <a:latin typeface="+mn-ea"/>
              </a:rPr>
              <a:t>오리온</a:t>
            </a:r>
            <a:r>
              <a:rPr lang="ko-KR" altLang="en-US" sz="1500" dirty="0" smtClean="0">
                <a:latin typeface="+mn-ea"/>
              </a:rPr>
              <a:t>은 소비자와의 신뢰를 바탕으로 건강하고 행복한 삶을 위한 다양한 제품을 제공한다는 비전을 갖고</a:t>
            </a:r>
            <a:endParaRPr lang="en-US" altLang="ko-KR" sz="1500" dirty="0" smtClean="0">
              <a:latin typeface="+mn-ea"/>
            </a:endParaRPr>
          </a:p>
          <a:p>
            <a:pPr algn="r"/>
            <a:r>
              <a:rPr lang="ko-KR" altLang="en-US" sz="1500" dirty="0" smtClean="0">
                <a:latin typeface="+mn-ea"/>
              </a:rPr>
              <a:t>이를 위해 지속적인 혁신적 제품 개발과 품질 관리에 집중하고 있으며</a:t>
            </a:r>
            <a:r>
              <a:rPr lang="en-US" altLang="ko-KR" sz="1500" dirty="0" smtClean="0">
                <a:latin typeface="+mn-ea"/>
              </a:rPr>
              <a:t>, </a:t>
            </a:r>
            <a:r>
              <a:rPr lang="ko-KR" altLang="en-US" sz="1500" dirty="0" smtClean="0">
                <a:latin typeface="+mn-ea"/>
              </a:rPr>
              <a:t>글로벌 시장에서도 그 입지를 확대하고 있음</a:t>
            </a:r>
            <a:r>
              <a:rPr lang="en-US" altLang="ko-KR" sz="1500" dirty="0" smtClean="0">
                <a:latin typeface="+mn-ea"/>
              </a:rPr>
              <a:t>.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244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산업 특성 및 주요 특징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505" y="2428556"/>
            <a:ext cx="477981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+mn-ea"/>
              </a:rPr>
              <a:t>- </a:t>
            </a:r>
            <a:r>
              <a:rPr lang="ko-KR" altLang="en-US" sz="1300" b="1" dirty="0" smtClean="0">
                <a:latin typeface="+mn-ea"/>
              </a:rPr>
              <a:t>시장 성장 둔화 </a:t>
            </a:r>
            <a:r>
              <a:rPr lang="en-US" altLang="ko-KR" sz="1300" dirty="0" smtClean="0">
                <a:latin typeface="+mn-ea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성숙기에 접어들며 성장세가 둔화되고 있음</a:t>
            </a:r>
            <a:r>
              <a:rPr lang="en-US" altLang="ko-KR" sz="13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 smtClean="0">
                <a:latin typeface="+mn-ea"/>
              </a:rPr>
              <a:t>- </a:t>
            </a:r>
            <a:r>
              <a:rPr lang="ko-KR" altLang="en-US" sz="1300" b="1" dirty="0" smtClean="0">
                <a:latin typeface="+mn-ea"/>
              </a:rPr>
              <a:t>경쟁 심화 </a:t>
            </a:r>
            <a:r>
              <a:rPr lang="en-US" altLang="ko-KR" sz="1300" b="1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가격 경쟁이 치열해지고 있으며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차별화된 제품과 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브랜드 전략이 </a:t>
            </a:r>
            <a:r>
              <a:rPr lang="ko-KR" altLang="en-US" sz="1300" dirty="0" err="1" smtClean="0">
                <a:latin typeface="+mn-ea"/>
              </a:rPr>
              <a:t>중요해짐</a:t>
            </a:r>
            <a:r>
              <a:rPr lang="en-US" altLang="ko-KR" sz="13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 smtClean="0">
                <a:latin typeface="+mn-ea"/>
              </a:rPr>
              <a:t>- </a:t>
            </a:r>
            <a:r>
              <a:rPr lang="ko-KR" altLang="en-US" sz="1300" b="1" dirty="0" smtClean="0">
                <a:latin typeface="+mn-ea"/>
              </a:rPr>
              <a:t>소비자 트렌드 변화 </a:t>
            </a:r>
            <a:r>
              <a:rPr lang="en-US" altLang="ko-KR" sz="1300" b="1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건강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웰빙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err="1" smtClean="0">
                <a:latin typeface="+mn-ea"/>
              </a:rPr>
              <a:t>간편식</a:t>
            </a:r>
            <a:r>
              <a:rPr lang="ko-KR" altLang="en-US" sz="1300" dirty="0" smtClean="0">
                <a:latin typeface="+mn-ea"/>
              </a:rPr>
              <a:t> 등 소비자들의 관심사가 변화</a:t>
            </a:r>
            <a:endParaRPr lang="ko-KR" altLang="en-US" sz="13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4922" y="2444009"/>
            <a:ext cx="4297971" cy="1592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 smtClean="0"/>
              <a:t>- </a:t>
            </a:r>
            <a:r>
              <a:rPr lang="ko-KR" altLang="en-US" sz="1300" b="1" dirty="0" smtClean="0"/>
              <a:t>온라인 쇼핑 성장 </a:t>
            </a:r>
            <a:r>
              <a:rPr lang="en-US" altLang="ko-KR" sz="13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/>
              <a:t>모바일 쇼핑과 인터넷 쇼핑이 </a:t>
            </a:r>
            <a:r>
              <a:rPr lang="ko-KR" altLang="en-US" sz="1300" dirty="0" err="1" smtClean="0"/>
              <a:t>거래액이</a:t>
            </a:r>
            <a:r>
              <a:rPr lang="ko-KR" altLang="en-US" sz="1300" dirty="0" smtClean="0"/>
              <a:t> 지속적으로 증가</a:t>
            </a:r>
            <a:endParaRPr lang="en-US" altLang="ko-KR" sz="1300" dirty="0" smtClean="0"/>
          </a:p>
          <a:p>
            <a:pPr>
              <a:lnSpc>
                <a:spcPct val="150000"/>
              </a:lnSpc>
            </a:pPr>
            <a:r>
              <a:rPr lang="en-US" altLang="ko-KR" sz="1300" b="1" dirty="0" smtClean="0"/>
              <a:t>- </a:t>
            </a:r>
            <a:r>
              <a:rPr lang="ko-KR" altLang="en-US" sz="1300" b="1" dirty="0" err="1" smtClean="0"/>
              <a:t>쇼루밍족</a:t>
            </a:r>
            <a:r>
              <a:rPr lang="ko-KR" altLang="en-US" sz="1300" b="1" dirty="0" smtClean="0"/>
              <a:t> 증가 </a:t>
            </a:r>
            <a:r>
              <a:rPr lang="en-US" altLang="ko-KR" sz="13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/>
              <a:t>오프라인 매장에서 제품을 살펴본 후 </a:t>
            </a:r>
            <a:endParaRPr lang="en-US" altLang="ko-KR" sz="1300" dirty="0" smtClean="0"/>
          </a:p>
          <a:p>
            <a:pPr>
              <a:lnSpc>
                <a:spcPct val="150000"/>
              </a:lnSpc>
            </a:pPr>
            <a:r>
              <a:rPr lang="ko-KR" altLang="en-US" sz="1300" dirty="0" smtClean="0"/>
              <a:t>온라인에서 구매하는 소비자들이 늘어나고 있음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8362893" y="2428556"/>
            <a:ext cx="3815468" cy="12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 smtClean="0">
                <a:latin typeface="+mn-ea"/>
              </a:rPr>
              <a:t>ESG </a:t>
            </a:r>
            <a:r>
              <a:rPr lang="ko-KR" altLang="en-US" sz="1300" b="1" dirty="0" smtClean="0">
                <a:latin typeface="+mn-ea"/>
              </a:rPr>
              <a:t>경영 강화 </a:t>
            </a:r>
            <a:r>
              <a:rPr lang="en-US" altLang="ko-KR" sz="1300" b="1" dirty="0" smtClean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환경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사회</a:t>
            </a:r>
            <a:r>
              <a:rPr lang="en-US" altLang="ko-KR" sz="1300" dirty="0" smtClean="0">
                <a:latin typeface="+mn-ea"/>
              </a:rPr>
              <a:t>, </a:t>
            </a:r>
            <a:r>
              <a:rPr lang="ko-KR" altLang="en-US" sz="1300" dirty="0" smtClean="0">
                <a:latin typeface="+mn-ea"/>
              </a:rPr>
              <a:t>지배구조를 고려한 경영이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기업의 지속 가능성과 사회적 책임을 강화하는데</a:t>
            </a:r>
            <a:endParaRPr lang="en-US" altLang="ko-KR" sz="13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+mn-ea"/>
              </a:rPr>
              <a:t>중요한 역할을 하고 있음</a:t>
            </a:r>
            <a:endParaRPr lang="ko-KR" altLang="en-US" sz="1300" dirty="0">
              <a:latin typeface="+mn-ea"/>
            </a:endParaRPr>
          </a:p>
        </p:txBody>
      </p:sp>
      <p:sp>
        <p:nvSpPr>
          <p:cNvPr id="6" name="눈물 방울 5"/>
          <p:cNvSpPr/>
          <p:nvPr/>
        </p:nvSpPr>
        <p:spPr>
          <a:xfrm>
            <a:off x="1076498" y="5029282"/>
            <a:ext cx="1512916" cy="1512916"/>
          </a:xfrm>
          <a:prstGeom prst="teardrop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시장 성장과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경쟁 심화</a:t>
            </a:r>
            <a:endParaRPr lang="ko-KR" altLang="en-US" sz="1000" b="1" dirty="0"/>
          </a:p>
        </p:txBody>
      </p:sp>
      <p:sp>
        <p:nvSpPr>
          <p:cNvPr id="7" name="눈물 방울 6"/>
          <p:cNvSpPr/>
          <p:nvPr/>
        </p:nvSpPr>
        <p:spPr>
          <a:xfrm>
            <a:off x="4979323" y="5072084"/>
            <a:ext cx="1512916" cy="1512916"/>
          </a:xfrm>
          <a:prstGeom prst="teardrop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온라인 쇼핑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영향력 확대</a:t>
            </a:r>
            <a:endParaRPr lang="ko-KR" altLang="en-US" sz="1100" b="1" dirty="0"/>
          </a:p>
        </p:txBody>
      </p:sp>
      <p:sp>
        <p:nvSpPr>
          <p:cNvPr id="8" name="눈물 방울 7"/>
          <p:cNvSpPr/>
          <p:nvPr/>
        </p:nvSpPr>
        <p:spPr>
          <a:xfrm>
            <a:off x="9202188" y="5072084"/>
            <a:ext cx="1512916" cy="1512916"/>
          </a:xfrm>
          <a:prstGeom prst="teardrop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ESG </a:t>
            </a:r>
            <a:r>
              <a:rPr lang="ko-KR" altLang="en-US" sz="1100" dirty="0" smtClean="0"/>
              <a:t>경영의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중요성 대두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82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  <a:ea typeface="+mn-ea"/>
              </a:rPr>
              <a:t>ORION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사이트의 문제점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22865" y="2842952"/>
            <a:ext cx="39052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3000" dirty="0" smtClean="0">
                <a:latin typeface="+mn-ea"/>
              </a:rPr>
              <a:t>윤리경영</a:t>
            </a:r>
            <a:endParaRPr lang="en-US" altLang="ko-KR" sz="3000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3000" dirty="0" err="1" smtClean="0">
                <a:latin typeface="+mn-ea"/>
              </a:rPr>
              <a:t>뉴스룸</a:t>
            </a:r>
            <a:r>
              <a:rPr lang="ko-KR" altLang="en-US" sz="3000" dirty="0" smtClean="0">
                <a:latin typeface="+mn-ea"/>
              </a:rPr>
              <a:t> 사진 배열</a:t>
            </a:r>
            <a:endParaRPr lang="en-US" altLang="ko-KR" sz="3000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3000" dirty="0" smtClean="0">
                <a:latin typeface="+mn-ea"/>
              </a:rPr>
              <a:t>구매</a:t>
            </a:r>
            <a:r>
              <a:rPr lang="en-US" altLang="ko-KR" sz="3000" dirty="0" smtClean="0">
                <a:latin typeface="+mn-ea"/>
              </a:rPr>
              <a:t>, </a:t>
            </a:r>
            <a:r>
              <a:rPr lang="ko-KR" altLang="en-US" sz="3000" dirty="0" smtClean="0">
                <a:latin typeface="+mn-ea"/>
              </a:rPr>
              <a:t>장바구니 담기</a:t>
            </a:r>
            <a:endParaRPr lang="ko-KR" altLang="en-US" sz="3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64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727" y="330473"/>
            <a:ext cx="8640000" cy="5579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6602" y="6398950"/>
            <a:ext cx="7824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 smtClean="0">
                <a:latin typeface="+mn-ea"/>
              </a:rPr>
              <a:t>사용자들이 찾고자 하는 것에 집중이 되어야 하는데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 smtClean="0">
                <a:latin typeface="+mn-ea"/>
              </a:rPr>
              <a:t>여백에 차지가 되어 </a:t>
            </a:r>
            <a:r>
              <a:rPr lang="ko-KR" altLang="en-US" sz="1500" dirty="0" err="1" smtClean="0">
                <a:latin typeface="+mn-ea"/>
              </a:rPr>
              <a:t>가독성이</a:t>
            </a:r>
            <a:r>
              <a:rPr lang="ko-KR" altLang="en-US" sz="1500" dirty="0" smtClean="0">
                <a:latin typeface="+mn-ea"/>
              </a:rPr>
              <a:t> 떨어짐</a:t>
            </a:r>
            <a:r>
              <a:rPr lang="en-US" altLang="ko-KR" sz="1500" dirty="0" smtClean="0">
                <a:latin typeface="+mn-ea"/>
              </a:rPr>
              <a:t>.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59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15410" y="6398184"/>
            <a:ext cx="57663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+mn-ea"/>
              </a:rPr>
              <a:t>사진들의 비율과 배열이 맞지 않고</a:t>
            </a: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다소 복잡함에 눈이 </a:t>
            </a:r>
            <a:r>
              <a:rPr lang="ko-KR" altLang="en-US" sz="1500" dirty="0" err="1">
                <a:latin typeface="+mn-ea"/>
              </a:rPr>
              <a:t>피곤해짐</a:t>
            </a:r>
            <a:r>
              <a:rPr lang="en-US" altLang="ko-KR" sz="1500" dirty="0">
                <a:latin typeface="+mn-ea"/>
              </a:rPr>
              <a:t>.</a:t>
            </a:r>
            <a:endParaRPr lang="ko-KR" altLang="en-US" sz="15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14" y="291678"/>
            <a:ext cx="8640000" cy="54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43" y="2717636"/>
            <a:ext cx="8791575" cy="1590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62251" y="6410996"/>
            <a:ext cx="8411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latin typeface="+mn-ea"/>
              </a:rPr>
              <a:t>구매와 장바구니가 더 있었으면 사용자들이 더 편하게 사이트를 이용할 수 있지 않았을까 싶음</a:t>
            </a:r>
            <a:r>
              <a:rPr lang="en-US" altLang="ko-KR" sz="1500" dirty="0" smtClean="0">
                <a:latin typeface="+mn-ea"/>
              </a:rPr>
              <a:t>.</a:t>
            </a:r>
            <a:r>
              <a:rPr lang="ko-KR" altLang="en-US" sz="1500" dirty="0" smtClean="0">
                <a:latin typeface="+mn-ea"/>
              </a:rPr>
              <a:t> </a:t>
            </a:r>
            <a:endParaRPr lang="ko-KR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832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1197</Words>
  <Application>Microsoft Office PowerPoint</Application>
  <PresentationFormat>와이드스크린</PresentationFormat>
  <Paragraphs>248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Arial Unicode MS</vt:lpstr>
      <vt:lpstr>Pretendard SemiBold</vt:lpstr>
      <vt:lpstr>맑은 고딕</vt:lpstr>
      <vt:lpstr>Arial</vt:lpstr>
      <vt:lpstr>Office 테마</vt:lpstr>
      <vt:lpstr>ORION</vt:lpstr>
      <vt:lpstr>PowerPoint 프레젠테이션</vt:lpstr>
      <vt:lpstr>01 기업 소개</vt:lpstr>
      <vt:lpstr>ORION의 비전과 가치</vt:lpstr>
      <vt:lpstr>산업 특성 및 주요 특징</vt:lpstr>
      <vt:lpstr>ORION 사이트의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 시장 분석</vt:lpstr>
      <vt:lpstr>SWOT : ORION</vt:lpstr>
      <vt:lpstr>SWOT : 롯데제과</vt:lpstr>
      <vt:lpstr>SWOT : 농심</vt:lpstr>
      <vt:lpstr>SWOT 전략</vt:lpstr>
      <vt:lpstr>03 사용자 분석</vt:lpstr>
      <vt:lpstr>사용자 여정 지도</vt:lpstr>
      <vt:lpstr>PERSONA 1</vt:lpstr>
      <vt:lpstr>PERSONA 2</vt:lpstr>
      <vt:lpstr>분석 결과 </vt:lpstr>
      <vt:lpstr>04 컨셉 설정</vt:lpstr>
      <vt:lpstr> Benchmarking</vt:lpstr>
      <vt:lpstr> Benchmarking</vt:lpstr>
      <vt:lpstr> Benchmarking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세잔</dc:creator>
  <cp:lastModifiedBy>세잔</cp:lastModifiedBy>
  <cp:revision>26</cp:revision>
  <dcterms:created xsi:type="dcterms:W3CDTF">2025-05-23T04:33:08Z</dcterms:created>
  <dcterms:modified xsi:type="dcterms:W3CDTF">2025-05-26T07:55:20Z</dcterms:modified>
</cp:coreProperties>
</file>